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8" r:id="rId4"/>
    <p:sldId id="263" r:id="rId5"/>
    <p:sldId id="258" r:id="rId6"/>
    <p:sldId id="259" r:id="rId7"/>
    <p:sldId id="260" r:id="rId8"/>
    <p:sldId id="261" r:id="rId9"/>
    <p:sldId id="267" r:id="rId10"/>
    <p:sldId id="271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51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25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58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4877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2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90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51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6976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8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45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28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8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43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222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65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48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EE82AC-9570-4B44-B499-58CDB58422E4}" type="datetimeFigureOut">
              <a:rPr lang="fr-FR" smtClean="0"/>
              <a:t>25/09/2018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E8411-B836-4632-B468-14ED921867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2842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12" y="253696"/>
            <a:ext cx="8825658" cy="3329581"/>
          </a:xfrm>
        </p:spPr>
        <p:txBody>
          <a:bodyPr/>
          <a:lstStyle/>
          <a:p>
            <a:r>
              <a:rPr lang="fr-FR" dirty="0" smtClean="0"/>
              <a:t>Education Inclusive en Afrique </a:t>
            </a:r>
            <a:br>
              <a:rPr lang="fr-FR" dirty="0" smtClean="0"/>
            </a:br>
            <a:r>
              <a:rPr lang="fr-FR" dirty="0" smtClean="0"/>
              <a:t>de l’Ouest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8979" y="4031869"/>
            <a:ext cx="4936752" cy="861420"/>
          </a:xfrm>
        </p:spPr>
        <p:txBody>
          <a:bodyPr/>
          <a:lstStyle/>
          <a:p>
            <a:r>
              <a:rPr lang="fr-FR" dirty="0" smtClean="0">
                <a:latin typeface="+mn-lt"/>
              </a:rPr>
              <a:t>Réunion </a:t>
            </a:r>
            <a:r>
              <a:rPr lang="fr-FR" dirty="0" err="1" smtClean="0">
                <a:latin typeface="+mn-lt"/>
              </a:rPr>
              <a:t>genie</a:t>
            </a:r>
            <a:endParaRPr lang="fr-FR" dirty="0"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289"/>
            <a:ext cx="3125136" cy="2134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797" y="2292441"/>
            <a:ext cx="6578203" cy="43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3970" y="1493912"/>
            <a:ext cx="8825658" cy="1233777"/>
          </a:xfrm>
        </p:spPr>
        <p:txBody>
          <a:bodyPr/>
          <a:lstStyle/>
          <a:p>
            <a:r>
              <a:rPr lang="fr-FR" dirty="0" smtClean="0"/>
              <a:t>Merci!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4575789"/>
            <a:ext cx="3125136" cy="21349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92" y="1287850"/>
            <a:ext cx="7066208" cy="530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08964"/>
            <a:ext cx="10161432" cy="901521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  <a:latin typeface="+mn-lt"/>
              </a:rPr>
              <a:t>3 Projets, une vision commune</a:t>
            </a:r>
            <a:endParaRPr lang="fr-FR" sz="4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92370" y="1273897"/>
            <a:ext cx="90622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rgbClr val="002060"/>
                </a:solidFill>
              </a:rPr>
              <a:t>Projet </a:t>
            </a:r>
            <a:r>
              <a:rPr lang="fr-FR" sz="2000" b="1" dirty="0" err="1" smtClean="0">
                <a:solidFill>
                  <a:srgbClr val="002060"/>
                </a:solidFill>
              </a:rPr>
              <a:t>Educate</a:t>
            </a:r>
            <a:r>
              <a:rPr lang="fr-FR" sz="2000" b="1" dirty="0" smtClean="0">
                <a:solidFill>
                  <a:srgbClr val="002060"/>
                </a:solidFill>
              </a:rPr>
              <a:t> a Child</a:t>
            </a:r>
          </a:p>
          <a:p>
            <a:r>
              <a:rPr lang="fr-FR" sz="2000" dirty="0" smtClean="0"/>
              <a:t>Septembre 2016 - Août 2019</a:t>
            </a:r>
          </a:p>
          <a:p>
            <a:endParaRPr lang="fr-FR" sz="2000" dirty="0"/>
          </a:p>
          <a:p>
            <a:r>
              <a:rPr lang="fr-FR" sz="2000" dirty="0" smtClean="0"/>
              <a:t>Pays: Sénégal, Guinée Bissau, Burkina Faso, Niger, Mali, Sierra Léone, (Libéria), Togo, Bénin, </a:t>
            </a:r>
            <a:r>
              <a:rPr lang="fr-FR" sz="2000" b="1" dirty="0" smtClean="0">
                <a:solidFill>
                  <a:schemeClr val="accent1"/>
                </a:solidFill>
              </a:rPr>
              <a:t>Madagascar</a:t>
            </a:r>
            <a:r>
              <a:rPr lang="fr-FR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fr-FR" sz="2000" dirty="0" smtClean="0"/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</a:rPr>
              <a:t>Projet d’éducation inclusive au Sahel</a:t>
            </a:r>
          </a:p>
          <a:p>
            <a:r>
              <a:rPr lang="fr-FR" sz="2000" dirty="0" smtClean="0"/>
              <a:t>Septembre 2017 - Décembre 2021</a:t>
            </a:r>
          </a:p>
          <a:p>
            <a:endParaRPr lang="fr-FR" sz="2000" dirty="0" smtClean="0"/>
          </a:p>
          <a:p>
            <a:r>
              <a:rPr lang="fr-FR" sz="2000" dirty="0" smtClean="0"/>
              <a:t>Pays: Burkina Faso, Mali et Niger.</a:t>
            </a:r>
          </a:p>
          <a:p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b="1" dirty="0">
                <a:solidFill>
                  <a:srgbClr val="002060"/>
                </a:solidFill>
              </a:rPr>
              <a:t>CONVENTION DE PARTENARIAT PLURIANNUELLE – CPP </a:t>
            </a:r>
          </a:p>
          <a:p>
            <a:r>
              <a:rPr lang="fr-FR" sz="2000" dirty="0" smtClean="0"/>
              <a:t>Janvier </a:t>
            </a:r>
            <a:r>
              <a:rPr lang="fr-FR" sz="2000" dirty="0"/>
              <a:t>2018 </a:t>
            </a:r>
            <a:r>
              <a:rPr lang="fr-FR" sz="2000" dirty="0" smtClean="0"/>
              <a:t>–Décembre </a:t>
            </a:r>
            <a:r>
              <a:rPr lang="fr-FR" sz="2000" dirty="0"/>
              <a:t>2021</a:t>
            </a:r>
          </a:p>
          <a:p>
            <a:endParaRPr lang="fr-FR" sz="2000" dirty="0" smtClean="0"/>
          </a:p>
          <a:p>
            <a:r>
              <a:rPr lang="fr-FR" sz="2000" dirty="0" smtClean="0"/>
              <a:t>Pays: Sénégal, </a:t>
            </a:r>
            <a:r>
              <a:rPr lang="fr-FR" sz="2000" b="1" dirty="0" smtClean="0">
                <a:solidFill>
                  <a:schemeClr val="accent1"/>
                </a:solidFill>
              </a:rPr>
              <a:t>Maroc</a:t>
            </a:r>
            <a:r>
              <a:rPr lang="fr-FR" sz="2000" dirty="0" smtClean="0"/>
              <a:t>, Bénin, Togo, Burkina Faso, </a:t>
            </a:r>
            <a:r>
              <a:rPr lang="fr-FR" sz="2000" b="1" dirty="0" smtClean="0">
                <a:solidFill>
                  <a:schemeClr val="accent1"/>
                </a:solidFill>
              </a:rPr>
              <a:t>Burundi</a:t>
            </a:r>
            <a:r>
              <a:rPr lang="fr-FR" sz="2000" dirty="0" smtClean="0">
                <a:solidFill>
                  <a:schemeClr val="accent1"/>
                </a:solidFill>
              </a:rPr>
              <a:t>, </a:t>
            </a:r>
            <a:r>
              <a:rPr lang="fr-FR" sz="2000" b="1" dirty="0" smtClean="0">
                <a:solidFill>
                  <a:schemeClr val="accent1"/>
                </a:solidFill>
              </a:rPr>
              <a:t>Madagascar</a:t>
            </a:r>
            <a:r>
              <a:rPr lang="fr-FR" sz="2000" dirty="0" smtClean="0"/>
              <a:t>, Sierra Leone. </a:t>
            </a:r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73" y="1486213"/>
            <a:ext cx="1560296" cy="14885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97" y="3519203"/>
            <a:ext cx="1988336" cy="8339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03" y="5067299"/>
            <a:ext cx="1928430" cy="96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5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29651" y="0"/>
            <a:ext cx="11769122" cy="1400530"/>
          </a:xfrm>
        </p:spPr>
        <p:txBody>
          <a:bodyPr/>
          <a:lstStyle/>
          <a:p>
            <a:pPr algn="ctr"/>
            <a:r>
              <a:rPr lang="fr-SN" dirty="0" smtClean="0"/>
              <a:t>Pays de mise en œuvre des projets régionaux d’éducation inclusive</a:t>
            </a:r>
            <a:endParaRPr lang="fr-SN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878" y="862885"/>
            <a:ext cx="5892074" cy="5995115"/>
          </a:xfrm>
        </p:spPr>
      </p:pic>
    </p:spTree>
    <p:extLst>
      <p:ext uri="{BB962C8B-B14F-4D97-AF65-F5344CB8AC3E}">
        <p14:creationId xmlns:p14="http://schemas.microsoft.com/office/powerpoint/2010/main" val="156625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289"/>
            <a:ext cx="3125136" cy="21349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437" y="1768235"/>
            <a:ext cx="4990563" cy="3337537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416954" y="275081"/>
            <a:ext cx="10830597" cy="864911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</a:rPr>
              <a:t>Enjeux spécifiques des 3 projets </a:t>
            </a:r>
            <a:endParaRPr lang="fr-FR" sz="4800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9375" y="1554453"/>
            <a:ext cx="68853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000" b="1" dirty="0" smtClean="0">
                <a:solidFill>
                  <a:srgbClr val="00B0F0"/>
                </a:solidFill>
              </a:rPr>
              <a:t>EAC: </a:t>
            </a:r>
            <a:r>
              <a:rPr lang="fr-BE" sz="2000" dirty="0" smtClean="0"/>
              <a:t>accès à l’école: </a:t>
            </a:r>
          </a:p>
          <a:p>
            <a:r>
              <a:rPr lang="fr-BE" sz="2000" dirty="0"/>
              <a:t> </a:t>
            </a:r>
            <a:r>
              <a:rPr lang="fr-BE" sz="2000" dirty="0" smtClean="0"/>
              <a:t>    Cible: 28 </a:t>
            </a:r>
            <a:r>
              <a:rPr lang="fr-BE" sz="2000" dirty="0"/>
              <a:t>011 enfants vulnérables hors école  </a:t>
            </a:r>
            <a:r>
              <a:rPr lang="fr-BE" sz="2000" dirty="0" smtClean="0"/>
              <a:t>       	(dont </a:t>
            </a:r>
            <a:r>
              <a:rPr lang="fr-BE" sz="2000" dirty="0"/>
              <a:t>22 891 filles et garçons handicapés</a:t>
            </a:r>
            <a:r>
              <a:rPr lang="fr-BE" sz="2000" dirty="0" smtClean="0"/>
              <a:t>)</a:t>
            </a:r>
          </a:p>
          <a:p>
            <a:endParaRPr lang="fr-BE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000" b="1" dirty="0" smtClean="0">
                <a:solidFill>
                  <a:srgbClr val="00B0F0"/>
                </a:solidFill>
              </a:rPr>
              <a:t>NORAD</a:t>
            </a:r>
            <a:r>
              <a:rPr lang="fr-BE" sz="2000" dirty="0" smtClean="0"/>
              <a:t>: renforcement des partenariats régionaux et locaux et prise en compte du genre, ouverture à d’autres publics vulnérables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fr-BE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BE" sz="2000" b="1" dirty="0" smtClean="0">
                <a:solidFill>
                  <a:srgbClr val="00B0F0"/>
                </a:solidFill>
              </a:rPr>
              <a:t>AFD: </a:t>
            </a:r>
            <a:r>
              <a:rPr lang="fr-BE" sz="2000" dirty="0" smtClean="0"/>
              <a:t>continuum éducatif et formation professionnelle – nouveau instrument de financement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4270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303" y="307631"/>
            <a:ext cx="10006885" cy="1509779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</a:rPr>
              <a:t>Axe 1: Accès et maintien des enfants handicapés à l’école</a:t>
            </a:r>
            <a:endParaRPr lang="fr-FR" sz="4800" dirty="0">
              <a:solidFill>
                <a:srgbClr val="00B0F0"/>
              </a:solidFill>
            </a:endParaRPr>
          </a:p>
        </p:txBody>
      </p:sp>
      <p:pic>
        <p:nvPicPr>
          <p:cNvPr id="7" name="image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2315" y="1988966"/>
            <a:ext cx="5739685" cy="4115619"/>
          </a:xfrm>
          <a:prstGeom prst="rect">
            <a:avLst/>
          </a:prstGeom>
          <a:ln/>
        </p:spPr>
      </p:pic>
      <p:sp>
        <p:nvSpPr>
          <p:cNvPr id="9" name="ZoneTexte 8"/>
          <p:cNvSpPr txBox="1"/>
          <p:nvPr/>
        </p:nvSpPr>
        <p:spPr>
          <a:xfrm>
            <a:off x="658254" y="1988966"/>
            <a:ext cx="55121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Identification des enfants handicapés scolarisés et non scolarisés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Accompagnement social personnalisé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Prise en charge médicale (réadaptation, soins, référencements..)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Sensibilisation et mobilisation communautaire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S</a:t>
            </a:r>
            <a:r>
              <a:rPr lang="fr-FR" sz="2000" dirty="0" smtClean="0"/>
              <a:t>outien aux initiatives de parents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2880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79084" y="2776366"/>
            <a:ext cx="5612916" cy="3311058"/>
          </a:xfrm>
          <a:prstGeom prst="rect">
            <a:avLst/>
          </a:prstGeom>
          <a:ln/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165100" y="101600"/>
            <a:ext cx="10972800" cy="2230135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</a:rPr>
              <a:t>Axe 2: Renforcement de la qualité de l’éducation et </a:t>
            </a:r>
            <a:r>
              <a:rPr lang="fr-FR" sz="4800" dirty="0" err="1" smtClean="0">
                <a:solidFill>
                  <a:srgbClr val="00B0F0"/>
                </a:solidFill>
              </a:rPr>
              <a:t>inclusivité</a:t>
            </a:r>
            <a:r>
              <a:rPr lang="fr-FR" sz="4800" dirty="0" smtClean="0">
                <a:solidFill>
                  <a:srgbClr val="00B0F0"/>
                </a:solidFill>
              </a:rPr>
              <a:t> de l’environnement scolaire</a:t>
            </a:r>
            <a:endParaRPr lang="fr-FR" sz="4800" dirty="0">
              <a:solidFill>
                <a:srgbClr val="00B0F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284" y="2585866"/>
            <a:ext cx="6527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Formation initiale et continue du personnel éducatif en favorisant la mise en œuvre d’une pédagogie innovante,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Suivi et accompagnement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Audits et mise en accessibilité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Dotation de ressources pédagogiques adaptées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Développement de dispositifs adaptés pour la scolarisation des enfants avec des besoins éducatifs spéciaux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2514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214" y="2171700"/>
            <a:ext cx="4798786" cy="3603048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330200" y="357638"/>
            <a:ext cx="10830597" cy="1563411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</a:rPr>
              <a:t>Axe 3: Evolution des politiques et plaidoyer pour l’éducation inclusive</a:t>
            </a:r>
            <a:endParaRPr lang="fr-FR" sz="4800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4754" y="2362200"/>
            <a:ext cx="6288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Renforcement des capacités des autorités sur la planification, la mise en œuvre et le suivi de l’éducation inclusive,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Appui à l’élaboration de plans sectoriels, stratégies et politiques éducatives inclusives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Appui au plaidoyer des OPH et des coalitions éducation pour tous</a:t>
            </a:r>
          </a:p>
          <a:p>
            <a:pPr>
              <a:lnSpc>
                <a:spcPct val="150000"/>
              </a:lnSpc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8794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/>
          </p:nvPr>
        </p:nvSpPr>
        <p:spPr>
          <a:xfrm>
            <a:off x="88900" y="338581"/>
            <a:ext cx="10830597" cy="864911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</a:rPr>
              <a:t>Activités transversales - régionales</a:t>
            </a:r>
            <a:endParaRPr lang="fr-FR" sz="4800" dirty="0">
              <a:solidFill>
                <a:srgbClr val="00B0F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8900" y="1225689"/>
            <a:ext cx="89520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Recherche universitaire sur des l’EI (scolarisation des filles handicapées)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Mise en place d’une plateforme e-learning en EI (FASTEF- PROADIPH)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V</a:t>
            </a:r>
            <a:r>
              <a:rPr lang="fr-FR" sz="2000" dirty="0" smtClean="0"/>
              <a:t>oyages d'échange entre les partenaires clés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Ateliers sous régionaux pour partager </a:t>
            </a:r>
            <a:r>
              <a:rPr lang="fr-FR" sz="2000" dirty="0"/>
              <a:t>l</a:t>
            </a:r>
            <a:r>
              <a:rPr lang="fr-FR" sz="2000" dirty="0" smtClean="0"/>
              <a:t>es expériences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Elaboration d’outils de communication et de promotion de l’EI (vidéo, </a:t>
            </a:r>
            <a:r>
              <a:rPr lang="fr-FR" sz="2000" dirty="0" err="1" smtClean="0"/>
              <a:t>policy</a:t>
            </a:r>
            <a:r>
              <a:rPr lang="fr-FR" sz="2000" dirty="0" smtClean="0"/>
              <a:t> </a:t>
            </a:r>
            <a:r>
              <a:rPr lang="fr-FR" sz="2000" dirty="0" err="1" smtClean="0"/>
              <a:t>brief</a:t>
            </a:r>
            <a:r>
              <a:rPr lang="fr-FR" sz="2000" dirty="0" smtClean="0"/>
              <a:t>, réseaux sociaux, sites web…)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Capitalisation et partage des bonnes pratiques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Renforcement des capacités et responsabilisation des partenaires régionaux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 smtClean="0"/>
              <a:t>Plaidoyer au niveau régional et international </a:t>
            </a:r>
            <a:endParaRPr lang="fr-FR" sz="20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108" y="1449973"/>
            <a:ext cx="2906892" cy="51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5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5730" y="51900"/>
            <a:ext cx="10161432" cy="901521"/>
          </a:xfrm>
        </p:spPr>
        <p:txBody>
          <a:bodyPr/>
          <a:lstStyle/>
          <a:p>
            <a:r>
              <a:rPr lang="fr-FR" sz="4800" dirty="0" smtClean="0">
                <a:solidFill>
                  <a:srgbClr val="00B0F0"/>
                </a:solidFill>
                <a:latin typeface="+mn-lt"/>
              </a:rPr>
              <a:t>Partenaires de l’action </a:t>
            </a:r>
            <a:endParaRPr lang="fr-FR" sz="4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597" y="1141976"/>
            <a:ext cx="66928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B0F0"/>
                </a:solidFill>
              </a:rPr>
              <a:t>N</a:t>
            </a:r>
            <a:r>
              <a:rPr lang="fr-FR" sz="2000" dirty="0" smtClean="0">
                <a:solidFill>
                  <a:srgbClr val="00B0F0"/>
                </a:solidFill>
              </a:rPr>
              <a:t>iveau local</a:t>
            </a:r>
            <a:r>
              <a:rPr lang="fr-FR" sz="2000" dirty="0" smtClean="0"/>
              <a:t>: associations de parents d’élèves, comités de gestion des écoles, associations de mères éducatrices, organisations de personnes handicapées, collectivités locales, services techniques déconcentrés de l’état (inspections académiques), écoles ordinaires et spécialisées.</a:t>
            </a:r>
          </a:p>
          <a:p>
            <a:endParaRPr lang="fr-FR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00B0F0"/>
                </a:solidFill>
              </a:rPr>
              <a:t>Niveau national</a:t>
            </a:r>
            <a:r>
              <a:rPr lang="fr-FR" sz="2000" dirty="0" smtClean="0"/>
              <a:t>: ministères de l’éducation nationale, coalitions nationales Education Pour Tous , fédérations nationales d’OPH.</a:t>
            </a:r>
          </a:p>
          <a:p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rgbClr val="00B0F0"/>
                </a:solidFill>
              </a:rPr>
              <a:t>Niveau régional</a:t>
            </a:r>
            <a:r>
              <a:rPr lang="fr-FR" sz="2000" dirty="0" smtClean="0"/>
              <a:t>: </a:t>
            </a:r>
            <a:r>
              <a:rPr lang="en-US" sz="2000" dirty="0" smtClean="0"/>
              <a:t>AFRICA NETWORK CAMPAIGN ON EDUCATION FOR ALL (ANCEFA) et FOAPH</a:t>
            </a: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30" y="5435600"/>
            <a:ext cx="3161319" cy="119692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916" y="5423959"/>
            <a:ext cx="1559684" cy="14435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991" y="1691992"/>
            <a:ext cx="5095009" cy="354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42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1202</TotalTime>
  <Words>441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Education Inclusive en Afrique  de l’Ouest</vt:lpstr>
      <vt:lpstr>3 Projets, une vision commune</vt:lpstr>
      <vt:lpstr>Pays de mise en œuvre des projets régionaux d’éducation inclusive</vt:lpstr>
      <vt:lpstr>Enjeux spécifiques des 3 projets </vt:lpstr>
      <vt:lpstr>Axe 1: Accès et maintien des enfants handicapés à l’école</vt:lpstr>
      <vt:lpstr>Axe 2: Renforcement de la qualité de l’éducation et inclusivité de l’environnement scolaire</vt:lpstr>
      <vt:lpstr>Axe 3: Evolution des politiques et plaidoyer pour l’éducation inclusive</vt:lpstr>
      <vt:lpstr>Activités transversales - régionales</vt:lpstr>
      <vt:lpstr>Partenaires de l’action </vt:lpstr>
      <vt:lpstr>Merci!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Inclusive en Afrique  de l’Ouest</dc:title>
  <dc:creator>Suivi Eval</dc:creator>
  <cp:lastModifiedBy>Versluys, Eline</cp:lastModifiedBy>
  <cp:revision>29</cp:revision>
  <dcterms:created xsi:type="dcterms:W3CDTF">2018-02-04T22:00:58Z</dcterms:created>
  <dcterms:modified xsi:type="dcterms:W3CDTF">2018-09-25T10:29:40Z</dcterms:modified>
</cp:coreProperties>
</file>